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7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D8FBD-BCC0-4A23-813B-458B7EF48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38F317-3B6F-4CB7-84EF-5F1D2E0F6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66F64-F1B9-461B-99F2-6BDCEDED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170AA-737E-4284-8C8B-0D24533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76846-76DD-4A51-A93C-76027E76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B9B08-D34D-4C6C-8161-A8E88C45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2DFCEC-DFA0-4143-B31D-76DD123B1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21583-6585-434E-ABCE-332B6D19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BF7C5-1005-4336-AD23-E7BD2AE9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077B0-37F4-4590-AF37-08808DFE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1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990C9C-D390-4E66-9A51-8A76FC439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7E2A35-EF75-4F66-91B6-38EE4AB65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99CC9-884A-4261-B500-CCD9221D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827EF-4D16-4153-852D-121ACE6E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C6725-E202-4A42-8BEB-70558886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6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76892-7342-45CF-A073-C4030520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5B0-EFE6-4759-8264-581DDEAD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29EBA-E5BA-4C3E-99A6-0ECF7865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4699C-7333-4BFF-BF0B-CA0CCC4F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B791F-F1B1-4D7A-A4C6-84F3D9B2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4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A3954-4B4A-41B1-B955-37413C53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CD5C0C-2264-40A2-9181-C25DA678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71026-AF0A-4D06-A334-8370FCA7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4A62D-F7B4-4FB4-8A9E-6D5121F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DCD22-D641-4467-8C6C-ACCB8C94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2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83B21-A753-482E-A2D4-B5976259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C378A-D982-4344-A71E-9FCBEFDC5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8A9971-034C-4214-A7B6-DCF7881A9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149FDB-07B4-46A4-B170-3961CB66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428D5E-68D3-4CFA-BE34-BEAC6826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1BFBF7-6D27-416B-BFA8-95733990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2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7A34E-BDC0-4D1F-9292-147E35DF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031589-EBBB-4B64-982F-7F0635F4C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782AB0-11FC-4143-A078-2161D1641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803C3-1A66-488F-8AD1-54EAE4796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4DB419-2440-4630-9600-48677F1DF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F64C1E-E01D-4B04-8D63-CE947B93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EC3657-1ABE-47D1-A707-76BFBA67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A35232-3309-4C1B-93F2-EB9AF1EB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7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3F956-C7E3-48D0-BEEE-F1A18E26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AA0F2F-7804-4E9B-9592-1233567B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EBF696-AA68-4919-8DBC-C87305DD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F463BB-28DB-439E-8749-F5455BED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4E83F4-9895-4756-95A5-856BD443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82688B-9378-4BBD-9B52-1BA9107A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09194A-1EF9-42A4-98DC-00F95E8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2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7FBFD-EB0D-499B-84F1-01695195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F1D16-9042-447E-BF4F-B02C5C6D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AF1799-B97A-4B19-8B24-114CB3908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7341B-7C8A-4603-BB54-5B20134F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94C98F-42F6-4A16-8805-34FBB751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1F2876-067B-42E9-819D-E98CB1FF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6B5B7-3400-4329-91F6-264DF51B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02221-DD4D-4BC7-A73B-83F2D8C16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3E6EAD-975F-4271-B230-958ED8EC1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D93F1-24CD-41DB-A868-CB997185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C73CA-C9B9-4934-93E4-E3AEC8F9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63094E-1CF4-4BCC-BF53-80302865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4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99BD9-74A7-4A77-B297-564879F7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A6245-AD70-40CD-8C9D-D764EA7B8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7C51E9-B751-48C1-BC9B-F37029786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C570-30CC-442C-AB7D-058547769D0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A0E1-CA17-487B-8733-0B2DF240D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840EB-A9F1-47BF-BB84-926E7006A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05AD-6D67-4FAF-8694-F62D0FCD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ing.devtas.ru/uploads/42a1d866-5dba-44d7-81cb-86a4b1978552/d90379bddb8614315bb7d7871028596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ing.devtas.ru/public/doc/42a1d866-5dba-44d7-81cb-86a4b197855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D71F3C-2239-4D82-A85E-AF5093AC1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" y="3193324"/>
            <a:ext cx="10561320" cy="617220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latin typeface="+mj-lt"/>
              </a:rPr>
              <a:t>ОТРАСЛЕВОЕ СООБЩЕСТВО </a:t>
            </a:r>
            <a:r>
              <a:rPr lang="en-US" sz="4000" b="1" dirty="0">
                <a:latin typeface="+mj-lt"/>
              </a:rPr>
              <a:t>CIM </a:t>
            </a:r>
            <a:r>
              <a:rPr lang="ru-RU" sz="4000" b="1" dirty="0">
                <a:latin typeface="+mj-lt"/>
              </a:rPr>
              <a:t>ИНЖЕНЕРОВ</a:t>
            </a:r>
          </a:p>
        </p:txBody>
      </p:sp>
    </p:spTree>
    <p:extLst>
      <p:ext uri="{BB962C8B-B14F-4D97-AF65-F5344CB8AC3E}">
        <p14:creationId xmlns:p14="http://schemas.microsoft.com/office/powerpoint/2010/main" val="252328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15FA65B-3F13-4A98-A3E2-3667076AD5F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820591"/>
          <a:ext cx="10515600" cy="361406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25904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i="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3543" marR="43543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715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C08808A-0245-4DFF-9A21-00493A52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96" y="4872843"/>
            <a:ext cx="1036210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•  Рычаг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Объема Повторного Использования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в масштабе отрасли кратно увеличит эффекты CIM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•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Потребуется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большой ресурс СемТех компетенций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1000+ сотр./отрасль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•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Трансформация</a:t>
            </a:r>
            <a:r>
              <a:rPr lang="ru-RU" altLang="ru-RU" sz="2400" b="1" dirty="0">
                <a:latin typeface="+mj-lt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ИТ</a:t>
            </a:r>
            <a:r>
              <a:rPr lang="ru-RU" altLang="ru-RU" sz="2400" b="1" dirty="0">
                <a:latin typeface="+mj-lt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Архитектуры обязательна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для достижения экономического эффекта масштаба, и требует применения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стека СемТех инструментов,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которые их гарантируют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3463FF-C27D-4EB2-9CAA-F503C75D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2" y="1297064"/>
            <a:ext cx="4011386" cy="31279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DE245-7053-41E9-93AA-C7D8033EF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46" y="1143198"/>
            <a:ext cx="5421533" cy="3384222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F9A7C3C8-3C04-4D9A-A057-1D3B06FE7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177" y="219401"/>
            <a:ext cx="936955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 i="0" dirty="0">
                <a:effectLst/>
                <a:latin typeface="+mj-lt"/>
              </a:rPr>
              <a:t>1. Модель факторов </a:t>
            </a:r>
            <a:r>
              <a:rPr lang="en-US" sz="4000" b="1" i="0" dirty="0">
                <a:effectLst/>
                <a:latin typeface="+mj-lt"/>
              </a:rPr>
              <a:t>CIM </a:t>
            </a:r>
            <a:r>
              <a:rPr lang="ru-RU" sz="4000" b="1" i="0" dirty="0">
                <a:effectLst/>
                <a:latin typeface="+mj-lt"/>
              </a:rPr>
              <a:t>масштабирования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4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52F3BB-C14C-4F60-B788-C74B2739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790"/>
            <a:ext cx="5989250" cy="334354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C08808A-0245-4DFF-9A21-00493A52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778" y="120013"/>
            <a:ext cx="95266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 i="0" dirty="0">
                <a:effectLst/>
                <a:latin typeface="+mj-lt"/>
              </a:rPr>
              <a:t>2. Задачи реализации </a:t>
            </a:r>
            <a:r>
              <a:rPr lang="en-US" sz="4000" b="1" i="0" dirty="0">
                <a:effectLst/>
                <a:latin typeface="+mj-lt"/>
              </a:rPr>
              <a:t>CIM </a:t>
            </a:r>
            <a:r>
              <a:rPr lang="ru-RU" sz="4000" b="1" i="0" dirty="0">
                <a:effectLst/>
                <a:latin typeface="+mj-lt"/>
              </a:rPr>
              <a:t>масштабирования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0F12F-1421-4B50-A7F8-C8D94CBEC54C}"/>
              </a:ext>
            </a:extLst>
          </p:cNvPr>
          <p:cNvSpPr txBox="1"/>
          <p:nvPr/>
        </p:nvSpPr>
        <p:spPr>
          <a:xfrm>
            <a:off x="5960286" y="1733044"/>
            <a:ext cx="5633238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Формирование программ ДПО (</a:t>
            </a:r>
            <a:r>
              <a:rPr lang="ru-RU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CIM-ИНЖИЗ</a:t>
            </a: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Выбор образовательной платформы, </a:t>
            </a:r>
            <a:r>
              <a:rPr lang="ru-RU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специализирующейся на CIM, СемТех, ИНЖИЗ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Индивидуальные маршруты ДПО сотрудников, </a:t>
            </a:r>
            <a:r>
              <a:rPr lang="ru-RU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встроенные в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Подготовка </a:t>
            </a:r>
            <a:r>
              <a:rPr lang="ru-RU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команд</a:t>
            </a: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для параллельного CIM масштабирования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Организация отраслевого сообщества на </a:t>
            </a:r>
            <a:r>
              <a:rPr lang="ru-RU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принципах центричного разделения</a:t>
            </a: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Знаний, Компетенций,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Согласование модели правил сообщества: использования, распоряжения и владения </a:t>
            </a:r>
            <a:r>
              <a:rPr lang="ru-RU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ИТ ресурсами сообщества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1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1B7F980-C543-42CB-BF10-DE4AEFAE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06" y="212379"/>
            <a:ext cx="1206099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3. Результаты и Эффекты CIM масштабирования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19AC33-F27F-4D6D-B515-625D05F8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074617"/>
            <a:ext cx="3192746" cy="2213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304884-EEFA-45EA-801D-4854A8E89879}"/>
              </a:ext>
            </a:extLst>
          </p:cNvPr>
          <p:cNvSpPr txBox="1"/>
          <p:nvPr/>
        </p:nvSpPr>
        <p:spPr>
          <a:xfrm>
            <a:off x="759901" y="1302752"/>
            <a:ext cx="2044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РЕЗУЛЬТАТ</a:t>
            </a:r>
            <a:endParaRPr lang="ru-RU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DC906-1978-4174-A467-CC33BFF747B6}"/>
              </a:ext>
            </a:extLst>
          </p:cNvPr>
          <p:cNvSpPr txBox="1"/>
          <p:nvPr/>
        </p:nvSpPr>
        <p:spPr>
          <a:xfrm>
            <a:off x="748716" y="1742682"/>
            <a:ext cx="236919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700" dirty="0">
                <a:latin typeface="Roboto" panose="02000000000000000000" pitchFamily="2" charset="0"/>
              </a:rPr>
              <a:t>Энергетики с компетенциями CIM, СемТех, ИНЖИЗ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2C354-467D-4EF5-8E28-F71B13E2CC53}"/>
              </a:ext>
            </a:extLst>
          </p:cNvPr>
          <p:cNvSpPr txBox="1"/>
          <p:nvPr/>
        </p:nvSpPr>
        <p:spPr>
          <a:xfrm>
            <a:off x="3238148" y="1302752"/>
            <a:ext cx="2044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Roboto" panose="02000000000000000000" pitchFamily="2" charset="0"/>
                <a:ea typeface="Roboto" panose="02000000000000000000" pitchFamily="2" charset="0"/>
              </a:rPr>
              <a:t>ЭФФЕКТ</a:t>
            </a:r>
            <a:endParaRPr lang="ru-RU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4EA3-9E90-4254-9353-09155223E6FC}"/>
              </a:ext>
            </a:extLst>
          </p:cNvPr>
          <p:cNvSpPr txBox="1"/>
          <p:nvPr/>
        </p:nvSpPr>
        <p:spPr>
          <a:xfrm>
            <a:off x="3238150" y="1696173"/>
            <a:ext cx="483905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700" dirty="0">
                <a:latin typeface="Roboto" panose="02000000000000000000" pitchFamily="2" charset="0"/>
              </a:rPr>
              <a:t>Один язык, для мультидисциплинарных бизнес-коммуникаций с контролем отраслевой логики. Устранение понятийного разрыва Бизнес- ИТ. Затраты минус 30-50 %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A0FEB-31E3-4462-9C73-56FEE7679EF9}"/>
              </a:ext>
            </a:extLst>
          </p:cNvPr>
          <p:cNvSpPr txBox="1"/>
          <p:nvPr/>
        </p:nvSpPr>
        <p:spPr>
          <a:xfrm>
            <a:off x="838200" y="3798223"/>
            <a:ext cx="2044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РЕЗУЛЬТАТ</a:t>
            </a:r>
            <a:endParaRPr lang="ru-RU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E6E4D-293E-448F-99AB-C67B001A900B}"/>
              </a:ext>
            </a:extLst>
          </p:cNvPr>
          <p:cNvSpPr txBox="1"/>
          <p:nvPr/>
        </p:nvSpPr>
        <p:spPr>
          <a:xfrm>
            <a:off x="838200" y="4191645"/>
            <a:ext cx="219022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700" b="0" i="0" dirty="0">
                <a:effectLst/>
                <a:latin typeface="Roboto" panose="02000000000000000000" pitchFamily="2" charset="0"/>
              </a:rPr>
              <a:t>Отраслевое профессиональное сообщество</a:t>
            </a:r>
            <a:endParaRPr lang="ru-RU" sz="170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87269-DBC0-4604-BB65-FAE96FD264E6}"/>
              </a:ext>
            </a:extLst>
          </p:cNvPr>
          <p:cNvSpPr txBox="1"/>
          <p:nvPr/>
        </p:nvSpPr>
        <p:spPr>
          <a:xfrm>
            <a:off x="3238148" y="3778634"/>
            <a:ext cx="2044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Roboto" panose="02000000000000000000" pitchFamily="2" charset="0"/>
                <a:ea typeface="Roboto" panose="02000000000000000000" pitchFamily="2" charset="0"/>
              </a:rPr>
              <a:t>ЭФФЕКТ</a:t>
            </a:r>
            <a:endParaRPr lang="ru-RU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63EC2-EAAC-4F1D-918D-4657ACCB38B4}"/>
              </a:ext>
            </a:extLst>
          </p:cNvPr>
          <p:cNvSpPr txBox="1"/>
          <p:nvPr/>
        </p:nvSpPr>
        <p:spPr>
          <a:xfrm>
            <a:off x="3361033" y="4191645"/>
            <a:ext cx="517895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7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Увеличение эффективности </a:t>
            </a:r>
            <a:r>
              <a:rPr lang="ru-RU" sz="1700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отраслевых и межотраслевых до проектных отношений на 50-80%</a:t>
            </a:r>
            <a:r>
              <a:rPr lang="ru-RU" sz="17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за счет их централизации в контексте:</a:t>
            </a:r>
            <a:endParaRPr lang="en-US" sz="1700" b="0" i="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7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моделей данных, стандартов, машиночитаемой документации, обучения и прототипирования СемТех приложений</a:t>
            </a:r>
            <a:endParaRPr lang="ru-RU" sz="17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3637150-838A-44F2-A9CF-74C2F27C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651" y="4463337"/>
            <a:ext cx="2376779" cy="7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1B7F980-C543-42CB-BF10-DE4AEFAE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06" y="212379"/>
            <a:ext cx="1188145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ru-RU" sz="400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Результаты и Эффекты CIM масштабирования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04884-EEFA-45EA-801D-4854A8E89879}"/>
              </a:ext>
            </a:extLst>
          </p:cNvPr>
          <p:cNvSpPr txBox="1"/>
          <p:nvPr/>
        </p:nvSpPr>
        <p:spPr>
          <a:xfrm>
            <a:off x="759901" y="1302752"/>
            <a:ext cx="2044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РЕЗУЛЬТАТ</a:t>
            </a:r>
            <a:endParaRPr lang="ru-RU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DC906-1978-4174-A467-CC33BFF747B6}"/>
              </a:ext>
            </a:extLst>
          </p:cNvPr>
          <p:cNvSpPr txBox="1"/>
          <p:nvPr/>
        </p:nvSpPr>
        <p:spPr>
          <a:xfrm>
            <a:off x="838200" y="1854516"/>
            <a:ext cx="236919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700" dirty="0">
                <a:latin typeface="Roboto" panose="02000000000000000000" pitchFamily="2" charset="0"/>
              </a:rPr>
              <a:t>Дата-</a:t>
            </a:r>
            <a:r>
              <a:rPr lang="ru-RU" sz="1700" dirty="0" err="1">
                <a:latin typeface="Roboto" panose="02000000000000000000" pitchFamily="2" charset="0"/>
              </a:rPr>
              <a:t>центричная</a:t>
            </a:r>
            <a:r>
              <a:rPr lang="ru-RU" sz="1700" dirty="0">
                <a:latin typeface="Roboto" panose="02000000000000000000" pitchFamily="2" charset="0"/>
              </a:rPr>
              <a:t> CIM модель данных отрасли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2C354-467D-4EF5-8E28-F71B13E2CC53}"/>
              </a:ext>
            </a:extLst>
          </p:cNvPr>
          <p:cNvSpPr txBox="1"/>
          <p:nvPr/>
        </p:nvSpPr>
        <p:spPr>
          <a:xfrm>
            <a:off x="3238148" y="1302752"/>
            <a:ext cx="2044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Roboto" panose="02000000000000000000" pitchFamily="2" charset="0"/>
                <a:ea typeface="Roboto" panose="02000000000000000000" pitchFamily="2" charset="0"/>
              </a:rPr>
              <a:t>ЭФФЕКТ</a:t>
            </a:r>
            <a:endParaRPr lang="ru-RU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4EA3-9E90-4254-9353-09155223E6FC}"/>
              </a:ext>
            </a:extLst>
          </p:cNvPr>
          <p:cNvSpPr txBox="1"/>
          <p:nvPr/>
        </p:nvSpPr>
        <p:spPr>
          <a:xfrm>
            <a:off x="3207394" y="1888876"/>
            <a:ext cx="4839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600" dirty="0">
                <a:effectLst/>
              </a:rPr>
              <a:t>• Дата-центричные приложения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• Снижение ИТ бюджетов на интеграцию </a:t>
            </a:r>
            <a:r>
              <a:rPr lang="ru-RU" sz="1600" b="1" dirty="0">
                <a:effectLst/>
              </a:rPr>
              <a:t>40-60%</a:t>
            </a:r>
            <a:endParaRPr lang="ru-RU" sz="1600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A0FEB-31E3-4462-9C73-56FEE7679EF9}"/>
              </a:ext>
            </a:extLst>
          </p:cNvPr>
          <p:cNvSpPr txBox="1"/>
          <p:nvPr/>
        </p:nvSpPr>
        <p:spPr>
          <a:xfrm>
            <a:off x="838200" y="3798223"/>
            <a:ext cx="2044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РЕЗУЛЬТАТ</a:t>
            </a:r>
            <a:endParaRPr lang="ru-RU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E6E4D-293E-448F-99AB-C67B001A900B}"/>
              </a:ext>
            </a:extLst>
          </p:cNvPr>
          <p:cNvSpPr txBox="1"/>
          <p:nvPr/>
        </p:nvSpPr>
        <p:spPr>
          <a:xfrm>
            <a:off x="802688" y="4283924"/>
            <a:ext cx="219022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Расширение модели данных CIM на модели данных смежных отраслей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87269-DBC0-4604-BB65-FAE96FD264E6}"/>
              </a:ext>
            </a:extLst>
          </p:cNvPr>
          <p:cNvSpPr txBox="1"/>
          <p:nvPr/>
        </p:nvSpPr>
        <p:spPr>
          <a:xfrm>
            <a:off x="3238147" y="3798223"/>
            <a:ext cx="20448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Roboto" panose="02000000000000000000" pitchFamily="2" charset="0"/>
                <a:ea typeface="Roboto" panose="02000000000000000000" pitchFamily="2" charset="0"/>
              </a:rPr>
              <a:t>ЭФФЕКТ</a:t>
            </a:r>
            <a:endParaRPr lang="ru-RU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63EC2-EAAC-4F1D-918D-4657ACCB38B4}"/>
              </a:ext>
            </a:extLst>
          </p:cNvPr>
          <p:cNvSpPr txBox="1"/>
          <p:nvPr/>
        </p:nvSpPr>
        <p:spPr>
          <a:xfrm>
            <a:off x="3098337" y="4283924"/>
            <a:ext cx="517895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Дата-центричные межотраслевые приложения</a:t>
            </a:r>
            <a:endParaRPr lang="en-US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Эффекты масштаба </a:t>
            </a:r>
            <a:r>
              <a:rPr lang="ru-RU" sz="17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РЫНОК</a:t>
            </a:r>
            <a:r>
              <a:rPr lang="ru-RU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17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Когнитивные карты и преимущества применения </a:t>
            </a:r>
            <a:r>
              <a:rPr lang="ru-RU" sz="17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патернов</a:t>
            </a:r>
            <a:r>
              <a:rPr lang="ru-RU" sz="17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мета-дизайна</a:t>
            </a:r>
            <a:r>
              <a:rPr lang="ru-RU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при разработке моделей трансдисциплинарных отраслевых взаимодействий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• </a:t>
            </a:r>
            <a:r>
              <a:rPr lang="ru-RU" sz="1600" b="0" u="none" strike="noStrike" dirty="0">
                <a:solidFill>
                  <a:srgbClr val="3F6D62"/>
                </a:solidFill>
                <a:effectLst/>
                <a:latin typeface="inherit"/>
                <a:hlinkClick r:id="rId2"/>
              </a:rPr>
              <a:t>ГОСТ Р 59798-2021 БФО</a:t>
            </a:r>
            <a:endParaRPr lang="ru-RU" sz="1600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4A45B-9898-4435-8141-2EFE4A3B6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082" y="1619424"/>
            <a:ext cx="2681718" cy="1347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EF7CBF-F4E0-4359-ADDA-ED7139BFF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675" y="4152165"/>
            <a:ext cx="3133635" cy="13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5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C08808A-0245-4DFF-9A21-00493A52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620" y="1273389"/>
            <a:ext cx="624529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</a:p>
          <a:p>
            <a:pPr algn="l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Материалы выступления</a:t>
            </a: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4000" i="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19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262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Волокитин</dc:creator>
  <cp:lastModifiedBy>Юрий Волокитин</cp:lastModifiedBy>
  <cp:revision>4</cp:revision>
  <dcterms:created xsi:type="dcterms:W3CDTF">2022-02-08T17:51:51Z</dcterms:created>
  <dcterms:modified xsi:type="dcterms:W3CDTF">2022-02-09T10:51:09Z</dcterms:modified>
</cp:coreProperties>
</file>